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108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Количество детей, пользующихся Интернетом дома</a:t>
            </a:r>
          </a:p>
        </c:rich>
      </c:tx>
      <c:layout/>
    </c:title>
    <c:plotArea>
      <c:layout/>
      <c:pie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1"/>
            <c:spPr>
              <a:solidFill>
                <a:srgbClr val="00B050"/>
              </a:solidFill>
            </c:spPr>
          </c:dPt>
          <c:dLbls>
            <c:showPercent val="1"/>
          </c:dLbls>
          <c:cat>
            <c:strRef>
              <c:f>Лист1!$A$1:$A$3</c:f>
              <c:strCache>
                <c:ptCount val="2"/>
                <c:pt idx="0">
                  <c:v>да, самостоятельно</c:v>
                </c:pt>
                <c:pt idx="1">
                  <c:v>да, с родителями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23</c:v>
                </c:pt>
                <c:pt idx="1">
                  <c:v>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2"/>
        <c:delete val="1"/>
      </c:legendEntry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C000"/>
              </a:solidFill>
            </c:spPr>
          </c:dPt>
          <c:dLbls>
            <c:showPercent val="1"/>
          </c:dLbls>
          <c:cat>
            <c:strRef>
              <c:f>Лист2!$A$1:$A$5</c:f>
              <c:strCache>
                <c:ptCount val="5"/>
                <c:pt idx="0">
                  <c:v>15-30 минут</c:v>
                </c:pt>
                <c:pt idx="1">
                  <c:v>1 час</c:v>
                </c:pt>
                <c:pt idx="2">
                  <c:v>2-4 часа</c:v>
                </c:pt>
                <c:pt idx="3">
                  <c:v>более 4 часов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Лист2!$B$1:$B$5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16</c:v>
                </c:pt>
                <c:pt idx="3">
                  <c:v>2</c:v>
                </c:pt>
                <c:pt idx="4">
                  <c:v>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00B050"/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showPercent val="1"/>
          </c:dLbls>
          <c:cat>
            <c:strRef>
              <c:f>Лист6!$A$1:$A$2</c:f>
              <c:strCache>
                <c:ptCount val="2"/>
                <c:pt idx="0">
                  <c:v>Да, интересуются</c:v>
                </c:pt>
                <c:pt idx="1">
                  <c:v>Нет, не интересуются</c:v>
                </c:pt>
              </c:strCache>
            </c:strRef>
          </c:cat>
          <c:val>
            <c:numRef>
              <c:f>Лист6!$B$1:$B$2</c:f>
              <c:numCache>
                <c:formatCode>General</c:formatCode>
                <c:ptCount val="2"/>
                <c:pt idx="0">
                  <c:v>17</c:v>
                </c:pt>
                <c:pt idx="1">
                  <c:v>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1404308836395453"/>
          <c:y val="5.8266018634463144E-2"/>
          <c:w val="0.76480796150481201"/>
          <c:h val="0.503749672800334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cat>
            <c:strRef>
              <c:f>Лист3!$A$1:$A$5</c:f>
              <c:strCache>
                <c:ptCount val="5"/>
                <c:pt idx="0">
                  <c:v>Общение в социальных сетях</c:v>
                </c:pt>
                <c:pt idx="1">
                  <c:v>Онлайн игры</c:v>
                </c:pt>
                <c:pt idx="2">
                  <c:v>Поиск информации для образовательных нужд</c:v>
                </c:pt>
                <c:pt idx="3">
                  <c:v>Просмотр фильмов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Лист3!$B$1:$B$5</c:f>
              <c:numCache>
                <c:formatCode>General</c:formatCode>
                <c:ptCount val="5"/>
                <c:pt idx="0">
                  <c:v>25</c:v>
                </c:pt>
                <c:pt idx="1">
                  <c:v>13</c:v>
                </c:pt>
                <c:pt idx="2">
                  <c:v>16</c:v>
                </c:pt>
                <c:pt idx="3">
                  <c:v>19</c:v>
                </c:pt>
                <c:pt idx="4">
                  <c:v>2</c:v>
                </c:pt>
              </c:numCache>
            </c:numRef>
          </c:val>
        </c:ser>
        <c:axId val="33714944"/>
        <c:axId val="33716480"/>
      </c:barChart>
      <c:catAx>
        <c:axId val="33714944"/>
        <c:scaling>
          <c:orientation val="minMax"/>
        </c:scaling>
        <c:axPos val="b"/>
        <c:tickLblPos val="nextTo"/>
        <c:crossAx val="33716480"/>
        <c:crosses val="autoZero"/>
        <c:auto val="1"/>
        <c:lblAlgn val="ctr"/>
        <c:lblOffset val="100"/>
      </c:catAx>
      <c:valAx>
        <c:axId val="33716480"/>
        <c:scaling>
          <c:orientation val="minMax"/>
        </c:scaling>
        <c:axPos val="l"/>
        <c:majorGridlines/>
        <c:numFmt formatCode="General" sourceLinked="1"/>
        <c:tickLblPos val="nextTo"/>
        <c:crossAx val="3371494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C00000"/>
              </a:solidFill>
            </c:spPr>
          </c:dPt>
          <c:cat>
            <c:strRef>
              <c:f>Лист5!$A$1:$A$2</c:f>
              <c:strCache>
                <c:ptCount val="2"/>
                <c:pt idx="0">
                  <c:v>Общение в социальных сетях</c:v>
                </c:pt>
                <c:pt idx="1">
                  <c:v>Онлайн игры</c:v>
                </c:pt>
              </c:strCache>
            </c:strRef>
          </c:cat>
          <c:val>
            <c:numRef>
              <c:f>Лист5!$B$1:$B$2</c:f>
              <c:numCache>
                <c:formatCode>General</c:formatCode>
                <c:ptCount val="2"/>
                <c:pt idx="0">
                  <c:v>9</c:v>
                </c:pt>
                <c:pt idx="1">
                  <c:v>5</c:v>
                </c:pt>
              </c:numCache>
            </c:numRef>
          </c:val>
        </c:ser>
        <c:axId val="33781248"/>
        <c:axId val="33782784"/>
      </c:barChart>
      <c:catAx>
        <c:axId val="33781248"/>
        <c:scaling>
          <c:orientation val="minMax"/>
        </c:scaling>
        <c:axPos val="b"/>
        <c:tickLblPos val="nextTo"/>
        <c:crossAx val="33782784"/>
        <c:crosses val="autoZero"/>
        <c:auto val="1"/>
        <c:lblAlgn val="ctr"/>
        <c:lblOffset val="100"/>
      </c:catAx>
      <c:valAx>
        <c:axId val="33782784"/>
        <c:scaling>
          <c:orientation val="minMax"/>
        </c:scaling>
        <c:axPos val="l"/>
        <c:majorGridlines/>
        <c:numFmt formatCode="General" sourceLinked="1"/>
        <c:tickLblPos val="nextTo"/>
        <c:crossAx val="33781248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0.16055</cdr:x>
      <cdr:y>0.02326</cdr:y>
    </cdr:from>
    <cdr:to>
      <cdr:x>0.34404</cdr:x>
      <cdr:y>0.12345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500066" y="71438"/>
          <a:ext cx="57150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r>
            <a:rPr lang="ru-RU" sz="1400" dirty="0" smtClean="0"/>
            <a:t>82%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0.41285</cdr:x>
      <cdr:y>0.32558</cdr:y>
    </cdr:from>
    <cdr:to>
      <cdr:x>0.59633</cdr:x>
      <cdr:y>0.42577</cdr:y>
    </cdr:to>
    <cdr:sp macro="" textlink="">
      <cdr:nvSpPr>
        <cdr:cNvPr id="3" name="TextBox 7"/>
        <cdr:cNvSpPr txBox="1"/>
      </cdr:nvSpPr>
      <cdr:spPr>
        <a:xfrm xmlns:a="http://schemas.openxmlformats.org/drawingml/2006/main">
          <a:off x="1285884" y="1000132"/>
          <a:ext cx="571504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r>
            <a:rPr lang="ru-RU" sz="1400" dirty="0" smtClean="0"/>
            <a:t>45%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A67C3-2D71-4CF4-BE63-4CD239FD8D67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8CF95-12D3-4CAA-ACC8-0E04F0BC0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454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8CF95-12D3-4CAA-ACC8-0E04F0BC0BA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Безопасный Интернет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«СОШ с.Красавка»</a:t>
            </a:r>
            <a:endParaRPr lang="ru-RU" dirty="0"/>
          </a:p>
        </p:txBody>
      </p:sp>
      <p:pic>
        <p:nvPicPr>
          <p:cNvPr id="1028" name="Picture 4" descr="http://servernews.ru/assets/images/articles/595545/link_clicks_security-11320225.jpg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 rot="2700000">
            <a:off x="126016" y="5568319"/>
            <a:ext cx="1393639" cy="933692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55000" lnSpcReduction="20000"/>
          </a:bodyPr>
          <a:lstStyle/>
          <a:p>
            <a:pPr algn="ctr"/>
            <a:endParaRPr lang="ru-RU" sz="2400" dirty="0" smtClean="0"/>
          </a:p>
          <a:p>
            <a:pPr algn="ctr">
              <a:buNone/>
            </a:pPr>
            <a:endParaRPr lang="ru-RU" sz="2000" dirty="0" smtClean="0"/>
          </a:p>
          <a:p>
            <a:pPr lvl="0" algn="ctr">
              <a:buNone/>
            </a:pPr>
            <a:endParaRPr lang="ru-RU" sz="2800" dirty="0" smtClean="0"/>
          </a:p>
          <a:p>
            <a:pPr lvl="0" algn="ctr">
              <a:buNone/>
            </a:pPr>
            <a:endParaRPr lang="ru-RU" sz="3400" dirty="0" smtClean="0"/>
          </a:p>
          <a:p>
            <a:pPr lvl="0" algn="ctr">
              <a:buNone/>
            </a:pPr>
            <a:r>
              <a:rPr lang="ru-RU" sz="3400" dirty="0" smtClean="0"/>
              <a:t>В нашей школе ситуация выглядит следующим образом</a:t>
            </a:r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r">
              <a:buNone/>
            </a:pPr>
            <a:endParaRPr lang="ru-RU" sz="16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r">
              <a:buNone/>
            </a:pPr>
            <a:endParaRPr lang="ru-RU" sz="16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endParaRPr lang="ru-RU" sz="2400" dirty="0" smtClean="0"/>
          </a:p>
          <a:p>
            <a:pPr algn="ctr"/>
            <a:endParaRPr lang="ru-RU" sz="2400" dirty="0" smtClean="0"/>
          </a:p>
          <a:p>
            <a:pPr algn="ctr">
              <a:buNone/>
            </a:pPr>
            <a:r>
              <a:rPr lang="ru-RU" sz="1700" i="1" dirty="0" smtClean="0"/>
              <a:t>	</a:t>
            </a:r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endParaRPr lang="ru-RU" sz="1600" i="1" dirty="0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285984" y="1928802"/>
          <a:ext cx="4572000" cy="3814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0"/>
            <a:ext cx="8458200" cy="7315200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sz="2400" dirty="0" smtClean="0"/>
          </a:p>
          <a:p>
            <a:pPr algn="ctr">
              <a:buNone/>
            </a:pPr>
            <a:endParaRPr lang="ru-RU" sz="2000" dirty="0" smtClean="0"/>
          </a:p>
          <a:p>
            <a:pPr lvl="0" algn="ctr">
              <a:buNone/>
            </a:pPr>
            <a:endParaRPr lang="ru-RU" sz="2800" dirty="0" smtClean="0"/>
          </a:p>
          <a:p>
            <a:pPr lvl="0" algn="ctr">
              <a:buNone/>
            </a:pPr>
            <a:endParaRPr lang="ru-RU" sz="3400" dirty="0" smtClean="0"/>
          </a:p>
          <a:p>
            <a:pPr lvl="0" algn="ctr">
              <a:buNone/>
            </a:pPr>
            <a:r>
              <a:rPr lang="ru-RU" sz="3400" dirty="0" smtClean="0"/>
              <a:t>Сколько времени </a:t>
            </a:r>
            <a:r>
              <a:rPr lang="ru-RU" sz="3400" b="1" dirty="0" smtClean="0"/>
              <a:t>в день </a:t>
            </a:r>
            <a:r>
              <a:rPr lang="ru-RU" sz="3400" dirty="0" smtClean="0"/>
              <a:t>школьники проводят в интернете?</a:t>
            </a:r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r">
              <a:buNone/>
            </a:pPr>
            <a:endParaRPr lang="ru-RU" sz="16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r">
              <a:buNone/>
            </a:pPr>
            <a:endParaRPr lang="ru-RU" sz="16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endParaRPr lang="ru-RU" sz="2400" dirty="0" smtClean="0"/>
          </a:p>
          <a:p>
            <a:pPr algn="ctr"/>
            <a:endParaRPr lang="ru-RU" sz="2400" dirty="0" smtClean="0"/>
          </a:p>
          <a:p>
            <a:pPr algn="ctr">
              <a:buNone/>
            </a:pPr>
            <a:r>
              <a:rPr lang="ru-RU" sz="1700" i="1" dirty="0" smtClean="0"/>
              <a:t>	</a:t>
            </a:r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endParaRPr lang="ru-RU" sz="16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857488" y="4857760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Как отвечали дети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0"/>
            <a:ext cx="8458200" cy="7315200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sz="2400" dirty="0" smtClean="0"/>
          </a:p>
          <a:p>
            <a:pPr algn="ctr">
              <a:buNone/>
            </a:pPr>
            <a:endParaRPr lang="ru-RU" sz="2000" dirty="0" smtClean="0"/>
          </a:p>
          <a:p>
            <a:pPr lvl="0" algn="ctr">
              <a:buNone/>
            </a:pPr>
            <a:endParaRPr lang="ru-RU" sz="2800" dirty="0" smtClean="0"/>
          </a:p>
          <a:p>
            <a:pPr lvl="0" algn="ctr">
              <a:buNone/>
            </a:pPr>
            <a:endParaRPr lang="ru-RU" sz="3400" dirty="0" smtClean="0"/>
          </a:p>
          <a:p>
            <a:pPr lvl="0" algn="ctr">
              <a:buNone/>
            </a:pPr>
            <a:r>
              <a:rPr lang="ru-RU" sz="3400" dirty="0" smtClean="0"/>
              <a:t>Интересуются ли родители, какие сайты Вы посещаете?</a:t>
            </a:r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r">
              <a:buNone/>
            </a:pPr>
            <a:endParaRPr lang="ru-RU" sz="16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r">
              <a:buNone/>
            </a:pPr>
            <a:endParaRPr lang="ru-RU" sz="16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endParaRPr lang="ru-RU" sz="2400" dirty="0" smtClean="0"/>
          </a:p>
          <a:p>
            <a:pPr algn="ctr"/>
            <a:endParaRPr lang="ru-RU" sz="2400" dirty="0" smtClean="0"/>
          </a:p>
          <a:p>
            <a:pPr algn="ctr">
              <a:buNone/>
            </a:pPr>
            <a:r>
              <a:rPr lang="ru-RU" sz="1700" i="1" dirty="0" smtClean="0"/>
              <a:t>	</a:t>
            </a:r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endParaRPr lang="ru-RU" sz="16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857488" y="4857760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Как отвечали дети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285984" y="16430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0"/>
            <a:ext cx="8458200" cy="7315200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sz="2400" dirty="0" smtClean="0"/>
          </a:p>
          <a:p>
            <a:pPr algn="ctr">
              <a:buNone/>
            </a:pPr>
            <a:endParaRPr lang="ru-RU" sz="2000" dirty="0" smtClean="0"/>
          </a:p>
          <a:p>
            <a:pPr lvl="0" algn="ctr">
              <a:buNone/>
            </a:pPr>
            <a:endParaRPr lang="ru-RU" sz="2800" dirty="0" smtClean="0"/>
          </a:p>
          <a:p>
            <a:pPr lvl="0" algn="ctr">
              <a:buNone/>
            </a:pPr>
            <a:endParaRPr lang="ru-RU" sz="3400" dirty="0" smtClean="0"/>
          </a:p>
          <a:p>
            <a:pPr lvl="0" algn="ctr">
              <a:buNone/>
            </a:pPr>
            <a:r>
              <a:rPr lang="ru-RU" sz="3400" dirty="0" smtClean="0"/>
              <a:t>На какой вид деятельности в интернете школьники тратят наибольшее количество времени? </a:t>
            </a:r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r">
              <a:buNone/>
            </a:pPr>
            <a:endParaRPr lang="ru-RU" sz="16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r">
              <a:buNone/>
            </a:pPr>
            <a:endParaRPr lang="ru-RU" sz="160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endParaRPr lang="ru-RU" sz="2400" dirty="0" smtClean="0"/>
          </a:p>
          <a:p>
            <a:pPr algn="ctr"/>
            <a:endParaRPr lang="ru-RU" sz="2400" dirty="0" smtClean="0"/>
          </a:p>
          <a:p>
            <a:pPr algn="ctr">
              <a:buNone/>
            </a:pPr>
            <a:r>
              <a:rPr lang="ru-RU" sz="1700" i="1" dirty="0" smtClean="0"/>
              <a:t>	</a:t>
            </a:r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endParaRPr lang="ru-RU" sz="16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857884" y="5572140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Как отвечали дети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86248" y="1857364"/>
          <a:ext cx="4572000" cy="4052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57802" y="2173467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78%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072182" y="2887847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41%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786562" y="2744971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50%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500942" y="2530657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59%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215322" y="3764165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6%</a:t>
            </a:r>
            <a:endParaRPr lang="ru-RU" sz="1400" dirty="0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500034" y="2071678"/>
          <a:ext cx="3114676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42910" y="5500702"/>
            <a:ext cx="257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Как отвечали учителя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77</Words>
  <Application>Microsoft Office PowerPoint</Application>
  <PresentationFormat>Экран (4:3)</PresentationFormat>
  <Paragraphs>175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Безопасный Интернет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fy</dc:creator>
  <cp:lastModifiedBy>user</cp:lastModifiedBy>
  <cp:revision>61</cp:revision>
  <dcterms:modified xsi:type="dcterms:W3CDTF">2015-11-02T09:20:07Z</dcterms:modified>
</cp:coreProperties>
</file>